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Alice Bold" panose="020B0604020202020204" charset="0"/>
      <p:regular r:id="rId19"/>
    </p:embeddedFont>
    <p:embeddedFont>
      <p:font typeface="Arial" panose="020B0604020202020204" pitchFamily="34" charset="0"/>
      <p:regular r:id="rId20"/>
    </p:embeddedFont>
    <p:embeddedFont>
      <p:font typeface="Arial Bold" panose="020B0704020202020204" pitchFamily="34" charset="0"/>
      <p:regular r:id="rId21"/>
      <p:bold r:id="rId22"/>
    </p:embeddedFont>
    <p:embeddedFont>
      <p:font typeface="Arimo" panose="020B0604020202020204" charset="0"/>
      <p:regular r:id="rId23"/>
    </p:embeddedFont>
    <p:embeddedFont>
      <p:font typeface="Arimo Bold" panose="020B0604020202020204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Forum" panose="020B0604020202020204" charset="0"/>
      <p:regular r:id="rId29"/>
    </p:embeddedFont>
    <p:embeddedFont>
      <p:font typeface="Georgia" panose="02040502050405020303" pitchFamily="18" charset="0"/>
      <p:regular r:id="rId30"/>
      <p:bold r:id="rId31"/>
      <p:italic r:id="rId32"/>
      <p:boldItalic r:id="rId33"/>
    </p:embeddedFont>
    <p:embeddedFont>
      <p:font typeface="Lora" pitchFamily="2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924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jpeg>
</file>

<file path=ppt/media/image22.png>
</file>

<file path=ppt/media/image23.png>
</file>

<file path=ppt/media/image24.gif>
</file>

<file path=ppt/media/image25.gif>
</file>

<file path=ppt/media/image3.png>
</file>

<file path=ppt/media/image4.svg>
</file>

<file path=ppt/media/image5.png>
</file>

<file path=ppt/media/image6.svg>
</file>

<file path=ppt/media/image7.gif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jpe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gif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12.svg"/><Relationship Id="rId4" Type="http://schemas.openxmlformats.org/officeDocument/2006/relationships/image" Target="../media/image2.sv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 flipH="1">
            <a:off x="9311298" y="589597"/>
            <a:ext cx="9537601" cy="8358407"/>
          </a:xfrm>
          <a:custGeom>
            <a:avLst/>
            <a:gdLst/>
            <a:ahLst/>
            <a:cxnLst/>
            <a:rect l="l" t="t" r="r" b="b"/>
            <a:pathLst>
              <a:path w="9537601" h="8358407">
                <a:moveTo>
                  <a:pt x="9537601" y="0"/>
                </a:moveTo>
                <a:lnTo>
                  <a:pt x="0" y="0"/>
                </a:lnTo>
                <a:lnTo>
                  <a:pt x="0" y="8358407"/>
                </a:lnTo>
                <a:lnTo>
                  <a:pt x="9537601" y="8358407"/>
                </a:lnTo>
                <a:lnTo>
                  <a:pt x="953760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235603">
            <a:off x="14414582" y="5263923"/>
            <a:ext cx="648971" cy="666802"/>
          </a:xfrm>
          <a:custGeom>
            <a:avLst/>
            <a:gdLst/>
            <a:ahLst/>
            <a:cxnLst/>
            <a:rect l="l" t="t" r="r" b="b"/>
            <a:pathLst>
              <a:path w="302185" h="302185">
                <a:moveTo>
                  <a:pt x="0" y="0"/>
                </a:moveTo>
                <a:lnTo>
                  <a:pt x="302185" y="0"/>
                </a:lnTo>
                <a:lnTo>
                  <a:pt x="302185" y="302185"/>
                </a:lnTo>
                <a:lnTo>
                  <a:pt x="0" y="3021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6300848" y="9326640"/>
            <a:ext cx="421922" cy="421922"/>
          </a:xfrm>
          <a:custGeom>
            <a:avLst/>
            <a:gdLst/>
            <a:ahLst/>
            <a:cxnLst/>
            <a:rect l="l" t="t" r="r" b="b"/>
            <a:pathLst>
              <a:path w="421922" h="421922">
                <a:moveTo>
                  <a:pt x="0" y="0"/>
                </a:moveTo>
                <a:lnTo>
                  <a:pt x="421922" y="0"/>
                </a:lnTo>
                <a:lnTo>
                  <a:pt x="421922" y="421922"/>
                </a:lnTo>
                <a:lnTo>
                  <a:pt x="0" y="4219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6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548766" y="422238"/>
            <a:ext cx="12945291" cy="1386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46"/>
              </a:lnSpc>
              <a:spcBef>
                <a:spcPct val="0"/>
              </a:spcBef>
            </a:pPr>
            <a:r>
              <a:rPr lang="en-US" sz="8000" dirty="0">
                <a:solidFill>
                  <a:srgbClr val="000000"/>
                </a:solidFill>
                <a:latin typeface="Georgia" panose="02040502050405020303" pitchFamily="18" charset="0"/>
              </a:rPr>
              <a:t>SWIGGY DATA 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075362" y="6896100"/>
            <a:ext cx="6595789" cy="38392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30"/>
              </a:lnSpc>
            </a:pPr>
            <a:r>
              <a:rPr lang="en-US" sz="4930" dirty="0">
                <a:solidFill>
                  <a:srgbClr val="FF8232"/>
                </a:solidFill>
                <a:latin typeface="Forum"/>
              </a:rPr>
              <a:t>         </a:t>
            </a:r>
            <a:r>
              <a:rPr lang="en-US" sz="4930" dirty="0">
                <a:solidFill>
                  <a:srgbClr val="FF6600"/>
                </a:solidFill>
                <a:latin typeface="Forum"/>
              </a:rPr>
              <a:t>Presented By:               </a:t>
            </a:r>
          </a:p>
          <a:p>
            <a:pPr algn="ctr">
              <a:lnSpc>
                <a:spcPts val="5476"/>
              </a:lnSpc>
            </a:pPr>
            <a:endParaRPr lang="en-US" sz="4930" dirty="0">
              <a:solidFill>
                <a:srgbClr val="FF6600"/>
              </a:solidFill>
              <a:latin typeface="Forum"/>
            </a:endParaRPr>
          </a:p>
          <a:p>
            <a:pPr algn="r">
              <a:lnSpc>
                <a:spcPts val="3944"/>
              </a:lnSpc>
            </a:pPr>
            <a:r>
              <a:rPr lang="en-US" sz="3944" dirty="0">
                <a:solidFill>
                  <a:srgbClr val="FF6600"/>
                </a:solidFill>
                <a:latin typeface="Lora"/>
              </a:rPr>
              <a:t>            Mayank Rai</a:t>
            </a:r>
          </a:p>
          <a:p>
            <a:pPr algn="r">
              <a:lnSpc>
                <a:spcPts val="3944"/>
              </a:lnSpc>
            </a:pPr>
            <a:r>
              <a:rPr lang="en-US" sz="3944" dirty="0">
                <a:solidFill>
                  <a:srgbClr val="FF6600"/>
                </a:solidFill>
                <a:latin typeface="Lora"/>
              </a:rPr>
              <a:t>             Anish Katoch</a:t>
            </a:r>
          </a:p>
          <a:p>
            <a:pPr algn="r">
              <a:lnSpc>
                <a:spcPts val="3944"/>
              </a:lnSpc>
            </a:pPr>
            <a:r>
              <a:rPr lang="en-US" sz="3944" dirty="0">
                <a:solidFill>
                  <a:srgbClr val="FF6600"/>
                </a:solidFill>
                <a:latin typeface="Lora"/>
              </a:rPr>
              <a:t>        Yasmeen Ustad</a:t>
            </a:r>
          </a:p>
          <a:p>
            <a:pPr algn="r">
              <a:lnSpc>
                <a:spcPts val="3944"/>
              </a:lnSpc>
            </a:pPr>
            <a:r>
              <a:rPr lang="en-US" sz="3944" dirty="0">
                <a:solidFill>
                  <a:srgbClr val="FF6600"/>
                </a:solidFill>
                <a:latin typeface="Lora"/>
              </a:rPr>
              <a:t>      Akash Phatangare</a:t>
            </a:r>
          </a:p>
          <a:p>
            <a:pPr algn="ctr">
              <a:lnSpc>
                <a:spcPts val="3944"/>
              </a:lnSpc>
              <a:spcBef>
                <a:spcPct val="0"/>
              </a:spcBef>
            </a:pPr>
            <a:endParaRPr lang="en-US" sz="3944" dirty="0">
              <a:solidFill>
                <a:srgbClr val="FF8232"/>
              </a:solidFill>
              <a:latin typeface="Lora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F81A17-4CC6-D487-2EBE-64986CC297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27" y="2230920"/>
            <a:ext cx="7848601" cy="784860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267200" y="9451946"/>
            <a:ext cx="1056643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0"/>
              </a:lnSpc>
            </a:pPr>
            <a:r>
              <a:rPr lang="en-US" sz="3000" dirty="0">
                <a:solidFill>
                  <a:srgbClr val="000000"/>
                </a:solidFill>
                <a:latin typeface="Arial"/>
              </a:rPr>
              <a:t>1. North Indian     2. Desserts     3. Indian</a:t>
            </a:r>
          </a:p>
        </p:txBody>
      </p:sp>
      <p:sp>
        <p:nvSpPr>
          <p:cNvPr id="3" name="Freeform 3"/>
          <p:cNvSpPr/>
          <p:nvPr/>
        </p:nvSpPr>
        <p:spPr>
          <a:xfrm rot="4808" flipH="1">
            <a:off x="-10554" y="2565"/>
            <a:ext cx="3670683" cy="3614370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402946" y="1380925"/>
            <a:ext cx="15047138" cy="7783692"/>
          </a:xfrm>
          <a:custGeom>
            <a:avLst/>
            <a:gdLst/>
            <a:ahLst/>
            <a:cxnLst/>
            <a:rect l="l" t="t" r="r" b="b"/>
            <a:pathLst>
              <a:path w="15047138" h="7783692">
                <a:moveTo>
                  <a:pt x="0" y="0"/>
                </a:moveTo>
                <a:lnTo>
                  <a:pt x="15047137" y="0"/>
                </a:lnTo>
                <a:lnTo>
                  <a:pt x="15047137" y="7783692"/>
                </a:lnTo>
                <a:lnTo>
                  <a:pt x="0" y="77836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>
            <a:solidFill>
              <a:schemeClr val="tx1"/>
            </a:solidFill>
          </a:ln>
        </p:spPr>
      </p:sp>
      <p:sp>
        <p:nvSpPr>
          <p:cNvPr id="6" name="TextBox 6"/>
          <p:cNvSpPr txBox="1"/>
          <p:nvPr/>
        </p:nvSpPr>
        <p:spPr>
          <a:xfrm>
            <a:off x="5647568" y="240507"/>
            <a:ext cx="13176216" cy="556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999">
                <a:solidFill>
                  <a:srgbClr val="FA962E"/>
                </a:solidFill>
                <a:latin typeface="Alice Bold"/>
              </a:rPr>
              <a:t>NUMBER OF RESTAURANT FOR EACH OF CUISINE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97743" y="8153688"/>
            <a:ext cx="13829628" cy="2558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•The best location to open a restaurant is Shanti Nagar due to its great delivery views and also has the highest average ratings.</a:t>
            </a:r>
          </a:p>
          <a:p>
            <a:pPr>
              <a:lnSpc>
                <a:spcPts val="3360"/>
              </a:lnSpc>
            </a:pPr>
            <a:endParaRPr lang="en-US" sz="300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336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•High delivery views means there are more people in this area, and the total number of restaurants is also not high. </a:t>
            </a:r>
          </a:p>
          <a:p>
            <a:pPr>
              <a:lnSpc>
                <a:spcPts val="3240"/>
              </a:lnSpc>
            </a:pPr>
            <a:endParaRPr lang="en-US" sz="300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Freeform 3"/>
          <p:cNvSpPr/>
          <p:nvPr/>
        </p:nvSpPr>
        <p:spPr>
          <a:xfrm rot="4808" flipH="1">
            <a:off x="-6019" y="2615"/>
            <a:ext cx="3742295" cy="3538070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209800" y="1382064"/>
            <a:ext cx="14017571" cy="6717681"/>
          </a:xfrm>
          <a:custGeom>
            <a:avLst/>
            <a:gdLst/>
            <a:ahLst/>
            <a:cxnLst/>
            <a:rect l="l" t="t" r="r" b="b"/>
            <a:pathLst>
              <a:path w="13829628" h="6717681">
                <a:moveTo>
                  <a:pt x="0" y="0"/>
                </a:moveTo>
                <a:lnTo>
                  <a:pt x="13829627" y="0"/>
                </a:lnTo>
                <a:lnTo>
                  <a:pt x="13829627" y="6717681"/>
                </a:lnTo>
                <a:lnTo>
                  <a:pt x="0" y="67176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>
            <a:solidFill>
              <a:schemeClr val="bg1"/>
            </a:solidFill>
          </a:ln>
        </p:spPr>
      </p:sp>
      <p:sp>
        <p:nvSpPr>
          <p:cNvPr id="6" name="TextBox 6"/>
          <p:cNvSpPr txBox="1"/>
          <p:nvPr/>
        </p:nvSpPr>
        <p:spPr>
          <a:xfrm>
            <a:off x="6533748" y="197645"/>
            <a:ext cx="13176216" cy="556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999">
                <a:solidFill>
                  <a:srgbClr val="FA962E"/>
                </a:solidFill>
                <a:latin typeface="Alice Bold"/>
              </a:rPr>
              <a:t>BEST LOCATION TO OPEN A RESTAURANT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3107" y="2502"/>
            <a:ext cx="3580609" cy="3309696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00201" y="1485900"/>
            <a:ext cx="15163800" cy="6877234"/>
          </a:xfrm>
          <a:custGeom>
            <a:avLst/>
            <a:gdLst/>
            <a:ahLst/>
            <a:cxnLst/>
            <a:rect l="l" t="t" r="r" b="b"/>
            <a:pathLst>
              <a:path w="15426777" h="6558890">
                <a:moveTo>
                  <a:pt x="0" y="0"/>
                </a:moveTo>
                <a:lnTo>
                  <a:pt x="15426777" y="0"/>
                </a:lnTo>
                <a:lnTo>
                  <a:pt x="15426777" y="6558890"/>
                </a:lnTo>
                <a:lnTo>
                  <a:pt x="0" y="65588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832523" y="8651784"/>
            <a:ext cx="15426777" cy="199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     We have selected several cuisines to be available in our restaurant, including Keto for 150 rupees, Mexican for 125 rupees, Pan-Asian for 150 rupees, and Portuguese for 175 rupees. The average price for our menu items is competitive and designed to cater to a variety of tastes and budgets. </a:t>
            </a:r>
          </a:p>
          <a:p>
            <a:pPr>
              <a:lnSpc>
                <a:spcPts val="3000"/>
              </a:lnSpc>
            </a:pPr>
            <a:endParaRPr lang="en-US" sz="300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773255" y="219076"/>
            <a:ext cx="13176216" cy="556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999">
                <a:solidFill>
                  <a:srgbClr val="FA962E"/>
                </a:solidFill>
                <a:latin typeface="Alice Bold"/>
              </a:rPr>
              <a:t>TOP CUISINES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2115800" cy="2324100"/>
          </a:xfrm>
          <a:custGeom>
            <a:avLst/>
            <a:gdLst/>
            <a:ahLst/>
            <a:cxnLst/>
            <a:rect l="l" t="t" r="r" b="b"/>
            <a:pathLst>
              <a:path w="9595608" h="8409242">
                <a:moveTo>
                  <a:pt x="9595607" y="0"/>
                </a:moveTo>
                <a:lnTo>
                  <a:pt x="0" y="0"/>
                </a:lnTo>
                <a:lnTo>
                  <a:pt x="0" y="8409242"/>
                </a:lnTo>
                <a:lnTo>
                  <a:pt x="9595607" y="8409242"/>
                </a:lnTo>
                <a:lnTo>
                  <a:pt x="95956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503794" y="176213"/>
            <a:ext cx="13176216" cy="708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0"/>
              </a:lnSpc>
            </a:pPr>
            <a:r>
              <a:rPr lang="en-US" sz="5000">
                <a:solidFill>
                  <a:srgbClr val="FA962E"/>
                </a:solidFill>
                <a:latin typeface="Alice Bold"/>
              </a:rPr>
              <a:t>DASHBOARD</a:t>
            </a:r>
          </a:p>
        </p:txBody>
      </p:sp>
      <p:sp>
        <p:nvSpPr>
          <p:cNvPr id="5" name="Freeform 5"/>
          <p:cNvSpPr/>
          <p:nvPr/>
        </p:nvSpPr>
        <p:spPr>
          <a:xfrm>
            <a:off x="267279" y="2109669"/>
            <a:ext cx="17753443" cy="7919949"/>
          </a:xfrm>
          <a:custGeom>
            <a:avLst/>
            <a:gdLst/>
            <a:ahLst/>
            <a:cxnLst/>
            <a:rect l="l" t="t" r="r" b="b"/>
            <a:pathLst>
              <a:path w="17753443" h="7919949">
                <a:moveTo>
                  <a:pt x="0" y="0"/>
                </a:moveTo>
                <a:lnTo>
                  <a:pt x="17753442" y="0"/>
                </a:lnTo>
                <a:lnTo>
                  <a:pt x="17753442" y="7919949"/>
                </a:lnTo>
                <a:lnTo>
                  <a:pt x="0" y="791994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w="76200"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22059" y="13535"/>
            <a:ext cx="3332996" cy="3222635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100884" y="1835545"/>
            <a:ext cx="12831920" cy="8190043"/>
          </a:xfrm>
          <a:custGeom>
            <a:avLst/>
            <a:gdLst/>
            <a:ahLst/>
            <a:cxnLst/>
            <a:rect l="l" t="t" r="r" b="b"/>
            <a:pathLst>
              <a:path w="12831920" h="8190043">
                <a:moveTo>
                  <a:pt x="0" y="0"/>
                </a:moveTo>
                <a:lnTo>
                  <a:pt x="12831920" y="0"/>
                </a:lnTo>
                <a:lnTo>
                  <a:pt x="12831920" y="8190043"/>
                </a:lnTo>
                <a:lnTo>
                  <a:pt x="0" y="81900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721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77746" y="3414028"/>
            <a:ext cx="4764284" cy="6611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•High-density areas such as Indiranagar, Koramangala, and BTM Layout have fewer highly-rated restaurants with high delivery reviews and fewer ratings. </a:t>
            </a:r>
          </a:p>
          <a:p>
            <a:pPr>
              <a:lnSpc>
                <a:spcPts val="2430"/>
              </a:lnSpc>
            </a:pPr>
            <a:endParaRPr lang="en-US" sz="300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270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• A remote kitchen can be a promising opportunity to take advantage of the high delivery review ratings and the scarcity of existing restaurants.</a:t>
            </a:r>
          </a:p>
          <a:p>
            <a:pPr>
              <a:lnSpc>
                <a:spcPts val="2700"/>
              </a:lnSpc>
            </a:pPr>
            <a:endParaRPr lang="en-US" sz="300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270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•This presents a potential opportunity for new restaurant openings.</a:t>
            </a:r>
          </a:p>
          <a:p>
            <a:pPr algn="ctr">
              <a:lnSpc>
                <a:spcPts val="2843"/>
              </a:lnSpc>
            </a:pPr>
            <a:endParaRPr lang="en-US" sz="300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144000" y="176213"/>
            <a:ext cx="13176216" cy="708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0"/>
              </a:lnSpc>
            </a:pPr>
            <a:r>
              <a:rPr lang="en-US" sz="5000">
                <a:solidFill>
                  <a:srgbClr val="FA962E"/>
                </a:solidFill>
                <a:latin typeface="Alice Bold"/>
              </a:rPr>
              <a:t>FUTURE SCOPE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307522" y="41520"/>
            <a:ext cx="7980478" cy="6897623"/>
          </a:xfrm>
          <a:custGeom>
            <a:avLst/>
            <a:gdLst/>
            <a:ahLst/>
            <a:cxnLst/>
            <a:rect l="l" t="t" r="r" b="b"/>
            <a:pathLst>
              <a:path w="7980478" h="6897623">
                <a:moveTo>
                  <a:pt x="0" y="0"/>
                </a:moveTo>
                <a:lnTo>
                  <a:pt x="7980478" y="0"/>
                </a:lnTo>
                <a:lnTo>
                  <a:pt x="7980478" y="6897623"/>
                </a:lnTo>
                <a:lnTo>
                  <a:pt x="0" y="6897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196" t="-29804" r="-17286" b="-24633"/>
            </a:stretch>
          </a:blipFill>
        </p:spPr>
      </p:sp>
      <p:sp>
        <p:nvSpPr>
          <p:cNvPr id="3" name="Freeform 3"/>
          <p:cNvSpPr/>
          <p:nvPr/>
        </p:nvSpPr>
        <p:spPr>
          <a:xfrm rot="4808" flipH="1">
            <a:off x="2951" y="3368"/>
            <a:ext cx="4819296" cy="4223456"/>
          </a:xfrm>
          <a:custGeom>
            <a:avLst/>
            <a:gdLst/>
            <a:ahLst/>
            <a:cxnLst/>
            <a:rect l="l" t="t" r="r" b="b"/>
            <a:pathLst>
              <a:path w="4819296" h="4223456">
                <a:moveTo>
                  <a:pt x="4819296" y="0"/>
                </a:moveTo>
                <a:lnTo>
                  <a:pt x="0" y="0"/>
                </a:lnTo>
                <a:lnTo>
                  <a:pt x="0" y="4223455"/>
                </a:lnTo>
                <a:lnTo>
                  <a:pt x="4819296" y="4223455"/>
                </a:lnTo>
                <a:lnTo>
                  <a:pt x="481929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36386" y="3540965"/>
            <a:ext cx="9930961" cy="59050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39"/>
              </a:lnSpc>
            </a:pPr>
            <a:r>
              <a:rPr lang="en-US" sz="3999">
                <a:solidFill>
                  <a:srgbClr val="000000"/>
                </a:solidFill>
                <a:latin typeface="Arimo Bold"/>
              </a:rPr>
              <a:t>Challenging Web Scraping: </a:t>
            </a:r>
          </a:p>
          <a:p>
            <a:pPr algn="just">
              <a:lnSpc>
                <a:spcPts val="3430"/>
              </a:lnSpc>
            </a:pPr>
            <a:r>
              <a:rPr lang="en-US" sz="3500">
                <a:solidFill>
                  <a:srgbClr val="000000"/>
                </a:solidFill>
                <a:latin typeface="Arimo"/>
              </a:rPr>
              <a:t>Scraping Swiggy data proved to be a challenging task primarily due to the dynamic nature of the website.</a:t>
            </a:r>
          </a:p>
          <a:p>
            <a:pPr algn="just">
              <a:lnSpc>
                <a:spcPts val="3068"/>
              </a:lnSpc>
            </a:pPr>
            <a:endParaRPr lang="en-US" sz="3500">
              <a:solidFill>
                <a:srgbClr val="000000"/>
              </a:solidFill>
              <a:latin typeface="Arimo"/>
            </a:endParaRPr>
          </a:p>
          <a:p>
            <a:pPr algn="just">
              <a:lnSpc>
                <a:spcPts val="3239"/>
              </a:lnSpc>
            </a:pPr>
            <a:r>
              <a:rPr lang="en-US" sz="3999">
                <a:solidFill>
                  <a:srgbClr val="000000"/>
                </a:solidFill>
                <a:latin typeface="Arimo Bold"/>
              </a:rPr>
              <a:t>Complex HTML Structure: </a:t>
            </a:r>
          </a:p>
          <a:p>
            <a:pPr algn="just">
              <a:lnSpc>
                <a:spcPts val="3430"/>
              </a:lnSpc>
            </a:pPr>
            <a:r>
              <a:rPr lang="en-US" sz="3500">
                <a:solidFill>
                  <a:srgbClr val="000000"/>
                </a:solidFill>
                <a:latin typeface="Arimo"/>
              </a:rPr>
              <a:t>The website's HTML structure was intricate and complex, adding an extra layer of difficulty to the scraping process.</a:t>
            </a:r>
          </a:p>
          <a:p>
            <a:pPr algn="just">
              <a:lnSpc>
                <a:spcPts val="3068"/>
              </a:lnSpc>
            </a:pPr>
            <a:endParaRPr lang="en-US" sz="3500">
              <a:solidFill>
                <a:srgbClr val="000000"/>
              </a:solidFill>
              <a:latin typeface="Arimo"/>
            </a:endParaRPr>
          </a:p>
          <a:p>
            <a:pPr algn="just">
              <a:lnSpc>
                <a:spcPts val="3239"/>
              </a:lnSpc>
            </a:pPr>
            <a:r>
              <a:rPr lang="en-US" sz="3999">
                <a:solidFill>
                  <a:srgbClr val="000000"/>
                </a:solidFill>
                <a:latin typeface="Arial Bold"/>
              </a:rPr>
              <a:t>Efficient Time Management: </a:t>
            </a:r>
          </a:p>
          <a:p>
            <a:pPr algn="just">
              <a:lnSpc>
                <a:spcPts val="3430"/>
              </a:lnSpc>
            </a:pPr>
            <a:r>
              <a:rPr lang="en-US" sz="3500">
                <a:solidFill>
                  <a:srgbClr val="000000"/>
                </a:solidFill>
                <a:latin typeface="Arial"/>
              </a:rPr>
              <a:t>Managing time efficiently was essential to tackle the challenges effectively.</a:t>
            </a:r>
          </a:p>
          <a:p>
            <a:pPr algn="just">
              <a:lnSpc>
                <a:spcPts val="3712"/>
              </a:lnSpc>
            </a:pPr>
            <a:endParaRPr lang="en-US" sz="350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Freeform 5"/>
          <p:cNvSpPr/>
          <p:nvPr/>
        </p:nvSpPr>
        <p:spPr>
          <a:xfrm rot="4808">
            <a:off x="2667477" y="1591886"/>
            <a:ext cx="682127" cy="682127"/>
          </a:xfrm>
          <a:custGeom>
            <a:avLst/>
            <a:gdLst/>
            <a:ahLst/>
            <a:cxnLst/>
            <a:rect l="l" t="t" r="r" b="b"/>
            <a:pathLst>
              <a:path w="682127" h="682127">
                <a:moveTo>
                  <a:pt x="0" y="0"/>
                </a:moveTo>
                <a:lnTo>
                  <a:pt x="682127" y="0"/>
                </a:lnTo>
                <a:lnTo>
                  <a:pt x="682127" y="682127"/>
                </a:lnTo>
                <a:lnTo>
                  <a:pt x="0" y="6821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6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-1143000" y="1602820"/>
            <a:ext cx="13176216" cy="708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0"/>
              </a:lnSpc>
            </a:pPr>
            <a:r>
              <a:rPr lang="en-US" sz="5000" dirty="0">
                <a:solidFill>
                  <a:srgbClr val="FF8232"/>
                </a:solidFill>
                <a:latin typeface="Alice Bold"/>
              </a:rPr>
              <a:t>CHALLENGES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2709" y="3091"/>
            <a:ext cx="4423778" cy="3876838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4808">
            <a:off x="2438876" y="1494481"/>
            <a:ext cx="682127" cy="682127"/>
          </a:xfrm>
          <a:custGeom>
            <a:avLst/>
            <a:gdLst/>
            <a:ahLst/>
            <a:cxnLst/>
            <a:rect l="l" t="t" r="r" b="b"/>
            <a:pathLst>
              <a:path w="682127" h="682127">
                <a:moveTo>
                  <a:pt x="0" y="0"/>
                </a:moveTo>
                <a:lnTo>
                  <a:pt x="682127" y="0"/>
                </a:lnTo>
                <a:lnTo>
                  <a:pt x="682127" y="682127"/>
                </a:lnTo>
                <a:lnTo>
                  <a:pt x="0" y="6821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6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9180576" y="1494004"/>
            <a:ext cx="9107424" cy="82296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94757" y="3746981"/>
            <a:ext cx="9515744" cy="4978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68"/>
              </a:lnSpc>
            </a:pPr>
            <a:r>
              <a:rPr lang="en-US" sz="3668">
                <a:solidFill>
                  <a:srgbClr val="000000"/>
                </a:solidFill>
                <a:latin typeface="Arial"/>
              </a:rPr>
              <a:t>•  Web scraping.</a:t>
            </a:r>
          </a:p>
          <a:p>
            <a:pPr algn="just">
              <a:lnSpc>
                <a:spcPts val="3668"/>
              </a:lnSpc>
            </a:pPr>
            <a:endParaRPr lang="en-US" sz="3668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ts val="3668"/>
              </a:lnSpc>
            </a:pPr>
            <a:r>
              <a:rPr lang="en-US" sz="3668">
                <a:solidFill>
                  <a:srgbClr val="000000"/>
                </a:solidFill>
                <a:latin typeface="Arial"/>
              </a:rPr>
              <a:t>• Basic understanding of HTML Script.</a:t>
            </a:r>
          </a:p>
          <a:p>
            <a:pPr algn="just">
              <a:lnSpc>
                <a:spcPts val="3668"/>
              </a:lnSpc>
            </a:pPr>
            <a:endParaRPr lang="en-US" sz="3668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ts val="3668"/>
              </a:lnSpc>
            </a:pPr>
            <a:r>
              <a:rPr lang="en-US" sz="3668">
                <a:solidFill>
                  <a:srgbClr val="000000"/>
                </a:solidFill>
                <a:latin typeface="Arial"/>
              </a:rPr>
              <a:t>•  New Python library like Selenium   and BeautifulSoup.</a:t>
            </a:r>
          </a:p>
          <a:p>
            <a:pPr algn="just">
              <a:lnSpc>
                <a:spcPts val="3668"/>
              </a:lnSpc>
            </a:pPr>
            <a:endParaRPr lang="en-US" sz="3668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ts val="3668"/>
              </a:lnSpc>
            </a:pPr>
            <a:r>
              <a:rPr lang="en-US" sz="3668">
                <a:solidFill>
                  <a:srgbClr val="000000"/>
                </a:solidFill>
                <a:latin typeface="Arial"/>
              </a:rPr>
              <a:t>• Effective teamwork and time        management strategies.</a:t>
            </a:r>
          </a:p>
          <a:p>
            <a:pPr algn="just">
              <a:lnSpc>
                <a:spcPts val="5678"/>
              </a:lnSpc>
            </a:pPr>
            <a:endParaRPr lang="en-US" sz="3668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-1635479" y="1532104"/>
            <a:ext cx="13176216" cy="708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0"/>
              </a:lnSpc>
            </a:pPr>
            <a:r>
              <a:rPr lang="en-US" sz="5000" dirty="0">
                <a:solidFill>
                  <a:srgbClr val="FF8232"/>
                </a:solidFill>
                <a:latin typeface="Alice Bold"/>
              </a:rPr>
              <a:t>LEARNINGS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D349FC-0347-1E3F-09E6-1D64FACC1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38924" y="21124"/>
            <a:ext cx="7778647" cy="6816923"/>
          </a:xfrm>
          <a:custGeom>
            <a:avLst/>
            <a:gdLst/>
            <a:ahLst/>
            <a:cxnLst/>
            <a:rect l="l" t="t" r="r" b="b"/>
            <a:pathLst>
              <a:path w="7778647" h="6816923">
                <a:moveTo>
                  <a:pt x="7778647" y="0"/>
                </a:moveTo>
                <a:lnTo>
                  <a:pt x="0" y="0"/>
                </a:lnTo>
                <a:lnTo>
                  <a:pt x="0" y="6816923"/>
                </a:lnTo>
                <a:lnTo>
                  <a:pt x="7778647" y="6816923"/>
                </a:lnTo>
                <a:lnTo>
                  <a:pt x="777864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654249" y="8748952"/>
            <a:ext cx="578405" cy="578405"/>
          </a:xfrm>
          <a:custGeom>
            <a:avLst/>
            <a:gdLst/>
            <a:ahLst/>
            <a:cxnLst/>
            <a:rect l="l" t="t" r="r" b="b"/>
            <a:pathLst>
              <a:path w="578405" h="578405">
                <a:moveTo>
                  <a:pt x="0" y="0"/>
                </a:moveTo>
                <a:lnTo>
                  <a:pt x="578405" y="0"/>
                </a:lnTo>
                <a:lnTo>
                  <a:pt x="578405" y="578405"/>
                </a:lnTo>
                <a:lnTo>
                  <a:pt x="0" y="5784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509741" y="1643944"/>
            <a:ext cx="8417205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8232"/>
                </a:solidFill>
                <a:latin typeface="Alice Bold"/>
              </a:rPr>
              <a:t>PROJECT AIM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137347"/>
            <a:ext cx="16230600" cy="5524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rial"/>
              </a:rPr>
              <a:t>     We have observed a trend towards remote kitchens in recent times, and as a data analyst, our task is to identify the best location for a remote kitchen or a restaurant based on the demand for different types of cuisines in the area. Our objective is to maximize customer satisfaction by providing high-demand cuisines while minimizing delivery time and costs.</a:t>
            </a:r>
          </a:p>
          <a:p>
            <a:pPr>
              <a:lnSpc>
                <a:spcPts val="10178"/>
              </a:lnSpc>
              <a:spcBef>
                <a:spcPct val="0"/>
              </a:spcBef>
            </a:pPr>
            <a:endParaRPr lang="en-US" sz="3999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3"/>
          <p:cNvSpPr/>
          <p:nvPr/>
        </p:nvSpPr>
        <p:spPr>
          <a:xfrm flipV="1">
            <a:off x="13241730" y="5864632"/>
            <a:ext cx="5046270" cy="4422368"/>
          </a:xfrm>
          <a:custGeom>
            <a:avLst/>
            <a:gdLst/>
            <a:ahLst/>
            <a:cxnLst/>
            <a:rect l="l" t="t" r="r" b="b"/>
            <a:pathLst>
              <a:path w="5046270" h="4422368">
                <a:moveTo>
                  <a:pt x="0" y="4422368"/>
                </a:moveTo>
                <a:lnTo>
                  <a:pt x="5046270" y="4422368"/>
                </a:lnTo>
                <a:lnTo>
                  <a:pt x="5046270" y="0"/>
                </a:lnTo>
                <a:lnTo>
                  <a:pt x="0" y="0"/>
                </a:lnTo>
                <a:lnTo>
                  <a:pt x="0" y="442236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1188321" y="2563843"/>
            <a:ext cx="1493012" cy="1745694"/>
          </a:xfrm>
          <a:custGeom>
            <a:avLst/>
            <a:gdLst/>
            <a:ahLst/>
            <a:cxnLst/>
            <a:rect l="l" t="t" r="r" b="b"/>
            <a:pathLst>
              <a:path w="1493012" h="1745694">
                <a:moveTo>
                  <a:pt x="0" y="0"/>
                </a:moveTo>
                <a:lnTo>
                  <a:pt x="1493012" y="0"/>
                </a:lnTo>
                <a:lnTo>
                  <a:pt x="1493012" y="1745694"/>
                </a:lnTo>
                <a:lnTo>
                  <a:pt x="0" y="17456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25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88321" y="4673186"/>
            <a:ext cx="1493012" cy="1745694"/>
          </a:xfrm>
          <a:custGeom>
            <a:avLst/>
            <a:gdLst/>
            <a:ahLst/>
            <a:cxnLst/>
            <a:rect l="l" t="t" r="r" b="b"/>
            <a:pathLst>
              <a:path w="1493012" h="1745694">
                <a:moveTo>
                  <a:pt x="0" y="0"/>
                </a:moveTo>
                <a:lnTo>
                  <a:pt x="1493012" y="0"/>
                </a:lnTo>
                <a:lnTo>
                  <a:pt x="1493012" y="1745694"/>
                </a:lnTo>
                <a:lnTo>
                  <a:pt x="0" y="17456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253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07439" y="6915890"/>
            <a:ext cx="1493012" cy="1745694"/>
          </a:xfrm>
          <a:custGeom>
            <a:avLst/>
            <a:gdLst/>
            <a:ahLst/>
            <a:cxnLst/>
            <a:rect l="l" t="t" r="r" b="b"/>
            <a:pathLst>
              <a:path w="1493012" h="1745694">
                <a:moveTo>
                  <a:pt x="0" y="0"/>
                </a:moveTo>
                <a:lnTo>
                  <a:pt x="1493011" y="0"/>
                </a:lnTo>
                <a:lnTo>
                  <a:pt x="1493011" y="1745694"/>
                </a:lnTo>
                <a:lnTo>
                  <a:pt x="0" y="17456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253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208623" y="824892"/>
            <a:ext cx="11945256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8232"/>
                </a:solidFill>
                <a:latin typeface="Alice Bold"/>
              </a:rPr>
              <a:t>OBJECTIVES OF THE 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8551" y="2899565"/>
            <a:ext cx="1650786" cy="86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9"/>
              </a:lnSpc>
              <a:spcBef>
                <a:spcPct val="0"/>
              </a:spcBef>
            </a:pPr>
            <a:r>
              <a:rPr lang="en-US" sz="6329">
                <a:solidFill>
                  <a:srgbClr val="FFFFFF"/>
                </a:solidFill>
                <a:latin typeface="Arimo Bold"/>
              </a:rPr>
              <a:t>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8551" y="7266605"/>
            <a:ext cx="1708983" cy="86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9"/>
              </a:lnSpc>
              <a:spcBef>
                <a:spcPct val="0"/>
              </a:spcBef>
            </a:pPr>
            <a:r>
              <a:rPr lang="en-US" sz="6329">
                <a:solidFill>
                  <a:srgbClr val="FFFFFF"/>
                </a:solidFill>
                <a:latin typeface="Arimo Bold"/>
              </a:rPr>
              <a:t>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50871" y="5159575"/>
            <a:ext cx="2006148" cy="86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9"/>
              </a:lnSpc>
              <a:spcBef>
                <a:spcPct val="0"/>
              </a:spcBef>
            </a:pPr>
            <a:r>
              <a:rPr lang="en-US" sz="6329">
                <a:solidFill>
                  <a:srgbClr val="FFFFFF"/>
                </a:solidFill>
                <a:latin typeface="Arimo Bold"/>
              </a:rPr>
              <a:t>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08084" y="2619085"/>
            <a:ext cx="13571684" cy="1625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3"/>
              </a:lnSpc>
              <a:spcBef>
                <a:spcPct val="0"/>
              </a:spcBef>
            </a:pPr>
            <a:r>
              <a:rPr lang="en-US" sz="4003">
                <a:solidFill>
                  <a:srgbClr val="000000"/>
                </a:solidFill>
                <a:latin typeface="Arial"/>
              </a:rPr>
              <a:t>Utilized web scraping techniques to gather data from Swiggy's website and presented it in tabular form, precisely defining column details for clarity.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308084" y="7299787"/>
            <a:ext cx="13571684" cy="104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rimo"/>
              </a:rPr>
              <a:t>Extracted insights and generated visualizations/dashboards to effectively present the data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308084" y="4780124"/>
            <a:ext cx="13571684" cy="1588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57"/>
              </a:lnSpc>
              <a:spcBef>
                <a:spcPct val="0"/>
              </a:spcBef>
            </a:pPr>
            <a:r>
              <a:rPr lang="en-US" sz="4057">
                <a:solidFill>
                  <a:srgbClr val="000000"/>
                </a:solidFill>
                <a:latin typeface="Arimo"/>
              </a:rPr>
              <a:t>By analyzing historical order data, determined the favorite cuisines and the area's demographics and preferences, factoring in customer demand, delivery times, and costs.</a:t>
            </a:r>
          </a:p>
        </p:txBody>
      </p:sp>
      <p:sp>
        <p:nvSpPr>
          <p:cNvPr id="12" name="Freeform 12"/>
          <p:cNvSpPr/>
          <p:nvPr/>
        </p:nvSpPr>
        <p:spPr>
          <a:xfrm rot="4808" flipH="1">
            <a:off x="20091" y="-43369"/>
            <a:ext cx="3532171" cy="3095466"/>
          </a:xfrm>
          <a:custGeom>
            <a:avLst/>
            <a:gdLst/>
            <a:ahLst/>
            <a:cxnLst/>
            <a:rect l="l" t="t" r="r" b="b"/>
            <a:pathLst>
              <a:path w="3532171" h="3095466">
                <a:moveTo>
                  <a:pt x="3532171" y="0"/>
                </a:moveTo>
                <a:lnTo>
                  <a:pt x="0" y="0"/>
                </a:lnTo>
                <a:lnTo>
                  <a:pt x="0" y="3095466"/>
                </a:lnTo>
                <a:lnTo>
                  <a:pt x="3532171" y="3095466"/>
                </a:lnTo>
                <a:lnTo>
                  <a:pt x="353217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252734">
            <a:off x="14654249" y="8748952"/>
            <a:ext cx="578405" cy="578405"/>
          </a:xfrm>
          <a:custGeom>
            <a:avLst/>
            <a:gdLst/>
            <a:ahLst/>
            <a:cxnLst/>
            <a:rect l="l" t="t" r="r" b="b"/>
            <a:pathLst>
              <a:path w="578405" h="578405">
                <a:moveTo>
                  <a:pt x="0" y="0"/>
                </a:moveTo>
                <a:lnTo>
                  <a:pt x="578405" y="0"/>
                </a:lnTo>
                <a:lnTo>
                  <a:pt x="578405" y="578405"/>
                </a:lnTo>
                <a:lnTo>
                  <a:pt x="0" y="5784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6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ight&quot; Animated Icon by Filippo Marchetti on Dribbble">
            <a:extLst>
              <a:ext uri="{FF2B5EF4-FFF2-40B4-BE49-F238E27FC236}">
                <a16:creationId xmlns:a16="http://schemas.microsoft.com/office/drawing/2014/main" id="{E6E17DCD-06BB-CFFC-5603-610B20C00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165247"/>
            <a:ext cx="10911960" cy="8183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3"/>
          <p:cNvSpPr/>
          <p:nvPr/>
        </p:nvSpPr>
        <p:spPr>
          <a:xfrm rot="4808" flipH="1">
            <a:off x="-5609" y="3832"/>
            <a:ext cx="5482456" cy="4804625"/>
          </a:xfrm>
          <a:custGeom>
            <a:avLst/>
            <a:gdLst/>
            <a:ahLst/>
            <a:cxnLst/>
            <a:rect l="l" t="t" r="r" b="b"/>
            <a:pathLst>
              <a:path w="5482456" h="4804625">
                <a:moveTo>
                  <a:pt x="5482456" y="0"/>
                </a:moveTo>
                <a:lnTo>
                  <a:pt x="0" y="0"/>
                </a:lnTo>
                <a:lnTo>
                  <a:pt x="0" y="4804625"/>
                </a:lnTo>
                <a:lnTo>
                  <a:pt x="5482456" y="4804625"/>
                </a:lnTo>
                <a:lnTo>
                  <a:pt x="548245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V="1">
            <a:off x="14209255" y="6728224"/>
            <a:ext cx="4078745" cy="3574464"/>
          </a:xfrm>
          <a:custGeom>
            <a:avLst/>
            <a:gdLst/>
            <a:ahLst/>
            <a:cxnLst/>
            <a:rect l="l" t="t" r="r" b="b"/>
            <a:pathLst>
              <a:path w="4078745" h="3574464">
                <a:moveTo>
                  <a:pt x="0" y="3574464"/>
                </a:moveTo>
                <a:lnTo>
                  <a:pt x="4078745" y="3574464"/>
                </a:lnTo>
                <a:lnTo>
                  <a:pt x="4078745" y="0"/>
                </a:lnTo>
                <a:lnTo>
                  <a:pt x="0" y="0"/>
                </a:lnTo>
                <a:lnTo>
                  <a:pt x="0" y="357446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5" name="Freeform 5"/>
          <p:cNvSpPr/>
          <p:nvPr/>
        </p:nvSpPr>
        <p:spPr>
          <a:xfrm rot="4808">
            <a:off x="1935208" y="860891"/>
            <a:ext cx="544645" cy="544645"/>
          </a:xfrm>
          <a:custGeom>
            <a:avLst/>
            <a:gdLst/>
            <a:ahLst/>
            <a:cxnLst/>
            <a:rect l="l" t="t" r="r" b="b"/>
            <a:pathLst>
              <a:path w="544645" h="544645">
                <a:moveTo>
                  <a:pt x="0" y="0"/>
                </a:moveTo>
                <a:lnTo>
                  <a:pt x="544645" y="0"/>
                </a:lnTo>
                <a:lnTo>
                  <a:pt x="544645" y="544645"/>
                </a:lnTo>
                <a:lnTo>
                  <a:pt x="0" y="5446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252734">
            <a:off x="16135107" y="9363522"/>
            <a:ext cx="404369" cy="404369"/>
          </a:xfrm>
          <a:custGeom>
            <a:avLst/>
            <a:gdLst/>
            <a:ahLst/>
            <a:cxnLst/>
            <a:rect l="l" t="t" r="r" b="b"/>
            <a:pathLst>
              <a:path w="404369" h="404369">
                <a:moveTo>
                  <a:pt x="0" y="0"/>
                </a:moveTo>
                <a:lnTo>
                  <a:pt x="404369" y="0"/>
                </a:lnTo>
                <a:lnTo>
                  <a:pt x="404369" y="404369"/>
                </a:lnTo>
                <a:lnTo>
                  <a:pt x="0" y="40436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6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219838" y="705120"/>
            <a:ext cx="1319860" cy="587938"/>
          </a:xfrm>
          <a:custGeom>
            <a:avLst/>
            <a:gdLst/>
            <a:ahLst/>
            <a:cxnLst/>
            <a:rect l="l" t="t" r="r" b="b"/>
            <a:pathLst>
              <a:path w="1319860" h="587938">
                <a:moveTo>
                  <a:pt x="0" y="0"/>
                </a:moveTo>
                <a:lnTo>
                  <a:pt x="1319860" y="0"/>
                </a:lnTo>
                <a:lnTo>
                  <a:pt x="1319860" y="587938"/>
                </a:lnTo>
                <a:lnTo>
                  <a:pt x="0" y="58793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154274" y="4181004"/>
            <a:ext cx="11385425" cy="204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590"/>
              </a:lnSpc>
              <a:spcBef>
                <a:spcPct val="0"/>
              </a:spcBef>
            </a:pPr>
            <a:r>
              <a:rPr lang="en-US" sz="11850">
                <a:solidFill>
                  <a:srgbClr val="FA962E"/>
                </a:solidFill>
                <a:latin typeface="Alice Bold"/>
              </a:rPr>
              <a:t>INSIGHTS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393368" y="2945162"/>
            <a:ext cx="3054438" cy="520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9"/>
              </a:lnSpc>
              <a:spcBef>
                <a:spcPct val="0"/>
              </a:spcBef>
            </a:pPr>
            <a:r>
              <a:rPr lang="en-US" sz="3729">
                <a:solidFill>
                  <a:srgbClr val="FFFFFF"/>
                </a:solidFill>
                <a:latin typeface="Arimo Bold"/>
              </a:rPr>
              <a:t>STEP 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6646" y="-4256"/>
            <a:ext cx="3532171" cy="3095466"/>
          </a:xfrm>
          <a:custGeom>
            <a:avLst/>
            <a:gdLst/>
            <a:ahLst/>
            <a:cxnLst/>
            <a:rect l="l" t="t" r="r" b="b"/>
            <a:pathLst>
              <a:path w="3532171" h="3095466">
                <a:moveTo>
                  <a:pt x="3532171" y="0"/>
                </a:moveTo>
                <a:lnTo>
                  <a:pt x="0" y="0"/>
                </a:lnTo>
                <a:lnTo>
                  <a:pt x="0" y="3095466"/>
                </a:lnTo>
                <a:lnTo>
                  <a:pt x="3532171" y="3095466"/>
                </a:lnTo>
                <a:lnTo>
                  <a:pt x="353217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52734">
            <a:off x="16135107" y="9363522"/>
            <a:ext cx="404369" cy="404369"/>
          </a:xfrm>
          <a:custGeom>
            <a:avLst/>
            <a:gdLst/>
            <a:ahLst/>
            <a:cxnLst/>
            <a:rect l="l" t="t" r="r" b="b"/>
            <a:pathLst>
              <a:path w="404369" h="404369">
                <a:moveTo>
                  <a:pt x="0" y="0"/>
                </a:moveTo>
                <a:lnTo>
                  <a:pt x="404369" y="0"/>
                </a:lnTo>
                <a:lnTo>
                  <a:pt x="404369" y="404369"/>
                </a:lnTo>
                <a:lnTo>
                  <a:pt x="0" y="4043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48302" y="9331017"/>
            <a:ext cx="726403" cy="323580"/>
          </a:xfrm>
          <a:custGeom>
            <a:avLst/>
            <a:gdLst/>
            <a:ahLst/>
            <a:cxnLst/>
            <a:rect l="l" t="t" r="r" b="b"/>
            <a:pathLst>
              <a:path w="726403" h="323580">
                <a:moveTo>
                  <a:pt x="0" y="0"/>
                </a:moveTo>
                <a:lnTo>
                  <a:pt x="726403" y="0"/>
                </a:lnTo>
                <a:lnTo>
                  <a:pt x="726403" y="323580"/>
                </a:lnTo>
                <a:lnTo>
                  <a:pt x="0" y="3235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587587" y="1133213"/>
            <a:ext cx="12139911" cy="8863209"/>
          </a:xfrm>
          <a:custGeom>
            <a:avLst/>
            <a:gdLst/>
            <a:ahLst/>
            <a:cxnLst/>
            <a:rect l="l" t="t" r="r" b="b"/>
            <a:pathLst>
              <a:path w="12139911" h="8863209">
                <a:moveTo>
                  <a:pt x="0" y="0"/>
                </a:moveTo>
                <a:lnTo>
                  <a:pt x="12139911" y="0"/>
                </a:lnTo>
                <a:lnTo>
                  <a:pt x="12139911" y="8863210"/>
                </a:lnTo>
                <a:lnTo>
                  <a:pt x="0" y="88632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385542" y="52388"/>
            <a:ext cx="13885877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A962E"/>
                </a:solidFill>
                <a:latin typeface="Alice Bold"/>
              </a:rPr>
              <a:t>AREA WISE DISTRIBUTION OF RESTAURANTS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76851" y="3404369"/>
            <a:ext cx="4441257" cy="4621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600">
                <a:solidFill>
                  <a:srgbClr val="000000"/>
                </a:solidFill>
                <a:latin typeface="Arial"/>
              </a:rPr>
              <a:t>Maximum Restaurant Occupancy in Bangalore.</a:t>
            </a:r>
          </a:p>
          <a:p>
            <a:pPr>
              <a:lnSpc>
                <a:spcPts val="3600"/>
              </a:lnSpc>
            </a:pPr>
            <a:endParaRPr lang="en-US" sz="360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•Indiranagar          24%</a:t>
            </a:r>
          </a:p>
          <a:p>
            <a:pPr>
              <a:lnSpc>
                <a:spcPts val="3000"/>
              </a:lnSpc>
            </a:pPr>
            <a:endParaRPr lang="en-US" sz="300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• Btm Layout               21%</a:t>
            </a:r>
          </a:p>
          <a:p>
            <a:pPr>
              <a:lnSpc>
                <a:spcPts val="3000"/>
              </a:lnSpc>
            </a:pPr>
            <a:endParaRPr lang="en-US" sz="300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•Koramangala       20%</a:t>
            </a:r>
          </a:p>
          <a:p>
            <a:pPr>
              <a:lnSpc>
                <a:spcPts val="3293"/>
              </a:lnSpc>
              <a:spcBef>
                <a:spcPct val="0"/>
              </a:spcBef>
            </a:pPr>
            <a:endParaRPr lang="en-US" sz="300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29491" y="7256105"/>
            <a:ext cx="5815851" cy="449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52"/>
              </a:lnSpc>
            </a:pPr>
            <a:r>
              <a:rPr lang="en-US" sz="3644">
                <a:solidFill>
                  <a:srgbClr val="000000"/>
                </a:solidFill>
                <a:latin typeface="Arimo Bold"/>
              </a:rPr>
              <a:t>Type of Writing Done</a:t>
            </a:r>
          </a:p>
        </p:txBody>
      </p:sp>
      <p:sp>
        <p:nvSpPr>
          <p:cNvPr id="3" name="Freeform 3"/>
          <p:cNvSpPr/>
          <p:nvPr/>
        </p:nvSpPr>
        <p:spPr>
          <a:xfrm rot="4808" flipH="1">
            <a:off x="7401" y="2074"/>
            <a:ext cx="2966502" cy="3005754"/>
          </a:xfrm>
          <a:custGeom>
            <a:avLst/>
            <a:gdLst/>
            <a:ahLst/>
            <a:cxnLst/>
            <a:rect l="l" t="t" r="r" b="b"/>
            <a:pathLst>
              <a:path w="4097987" h="3591327">
                <a:moveTo>
                  <a:pt x="4097988" y="0"/>
                </a:moveTo>
                <a:lnTo>
                  <a:pt x="0" y="0"/>
                </a:lnTo>
                <a:lnTo>
                  <a:pt x="0" y="3591327"/>
                </a:lnTo>
                <a:lnTo>
                  <a:pt x="4097988" y="3591327"/>
                </a:lnTo>
                <a:lnTo>
                  <a:pt x="409798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808465" y="1548317"/>
            <a:ext cx="14671069" cy="7616300"/>
          </a:xfrm>
          <a:custGeom>
            <a:avLst/>
            <a:gdLst/>
            <a:ahLst/>
            <a:cxnLst/>
            <a:rect l="l" t="t" r="r" b="b"/>
            <a:pathLst>
              <a:path w="14671069" h="7616300">
                <a:moveTo>
                  <a:pt x="0" y="0"/>
                </a:moveTo>
                <a:lnTo>
                  <a:pt x="14671070" y="0"/>
                </a:lnTo>
                <a:lnTo>
                  <a:pt x="14671070" y="7616300"/>
                </a:lnTo>
                <a:lnTo>
                  <a:pt x="0" y="76163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50" r="-350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705500" y="193197"/>
            <a:ext cx="11997491" cy="556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999">
                <a:solidFill>
                  <a:srgbClr val="FA962E"/>
                </a:solidFill>
                <a:latin typeface="Alice Bold"/>
              </a:rPr>
              <a:t>AREA WISE EXPENSIVE RESTAURANT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10510" y="9375745"/>
            <a:ext cx="14378011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Arimo"/>
              </a:rPr>
              <a:t>1. Burger Seigneur       2. 89 Express Dhaba       3. Nomad Pizza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1408" y="2396"/>
            <a:ext cx="3430067" cy="3538507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09160" y="2540638"/>
            <a:ext cx="17158719" cy="7095469"/>
          </a:xfrm>
          <a:custGeom>
            <a:avLst/>
            <a:gdLst/>
            <a:ahLst/>
            <a:cxnLst/>
            <a:rect l="l" t="t" r="r" b="b"/>
            <a:pathLst>
              <a:path w="17158719" h="7095469">
                <a:moveTo>
                  <a:pt x="0" y="0"/>
                </a:moveTo>
                <a:lnTo>
                  <a:pt x="17158719" y="0"/>
                </a:lnTo>
                <a:lnTo>
                  <a:pt x="17158719" y="7095469"/>
                </a:lnTo>
                <a:lnTo>
                  <a:pt x="0" y="70954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3245" b="-3245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747450" y="240665"/>
            <a:ext cx="13540550" cy="1623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999">
                <a:solidFill>
                  <a:srgbClr val="FA962E"/>
                </a:solidFill>
                <a:latin typeface="Alice Bold"/>
              </a:rPr>
              <a:t>MAXIMUM NO OF RESTAURANT WHERE THE DELIVERY REVIEW NUMBER IS GREATER THAN 1000</a:t>
            </a:r>
          </a:p>
          <a:p>
            <a:pPr algn="ctr">
              <a:lnSpc>
                <a:spcPts val="4239"/>
              </a:lnSpc>
            </a:pPr>
            <a:endParaRPr lang="en-US" sz="3999">
              <a:solidFill>
                <a:srgbClr val="FA962E"/>
              </a:solidFill>
              <a:latin typeface="Alice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29491" y="7256105"/>
            <a:ext cx="5815851" cy="449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52"/>
              </a:lnSpc>
            </a:pPr>
            <a:r>
              <a:rPr lang="en-US" sz="3644">
                <a:solidFill>
                  <a:srgbClr val="000000"/>
                </a:solidFill>
                <a:latin typeface="Arimo Bold"/>
              </a:rPr>
              <a:t>Type of Writing Done</a:t>
            </a:r>
          </a:p>
        </p:txBody>
      </p:sp>
      <p:sp>
        <p:nvSpPr>
          <p:cNvPr id="3" name="Freeform 3"/>
          <p:cNvSpPr/>
          <p:nvPr/>
        </p:nvSpPr>
        <p:spPr>
          <a:xfrm rot="4808" flipH="1">
            <a:off x="2885" y="-8699"/>
            <a:ext cx="3733452" cy="3625590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289040" y="1846736"/>
            <a:ext cx="13709920" cy="7417934"/>
          </a:xfrm>
          <a:custGeom>
            <a:avLst/>
            <a:gdLst/>
            <a:ahLst/>
            <a:cxnLst/>
            <a:rect l="l" t="t" r="r" b="b"/>
            <a:pathLst>
              <a:path w="13551440" h="7417934">
                <a:moveTo>
                  <a:pt x="0" y="0"/>
                </a:moveTo>
                <a:lnTo>
                  <a:pt x="13551440" y="0"/>
                </a:lnTo>
                <a:lnTo>
                  <a:pt x="13551440" y="7417934"/>
                </a:lnTo>
                <a:lnTo>
                  <a:pt x="0" y="74179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111784" y="197645"/>
            <a:ext cx="13176216" cy="1090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999">
                <a:solidFill>
                  <a:srgbClr val="FA962E"/>
                </a:solidFill>
                <a:latin typeface="Alice Bold"/>
              </a:rPr>
              <a:t>LOCATION WISE MAXIMUM NUMBER OF LESS RATED RESTAURANT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64324" y="9436084"/>
            <a:ext cx="14898141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Indiranagar:- (2.8,103)      Btm Layout:- (1.7,90)      Koramangala:- (2.3,83)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86360" y="9499570"/>
            <a:ext cx="14236545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1. Burger Seigneur      2. 89 Express Dhaba     3. Nomad Pizza</a:t>
            </a:r>
          </a:p>
        </p:txBody>
      </p:sp>
      <p:sp>
        <p:nvSpPr>
          <p:cNvPr id="3" name="Freeform 3"/>
          <p:cNvSpPr/>
          <p:nvPr/>
        </p:nvSpPr>
        <p:spPr>
          <a:xfrm rot="4808" flipH="1">
            <a:off x="4353" y="2819"/>
            <a:ext cx="4034375" cy="3083888"/>
          </a:xfrm>
          <a:custGeom>
            <a:avLst/>
            <a:gdLst/>
            <a:ahLst/>
            <a:cxnLst/>
            <a:rect l="l" t="t" r="r" b="b"/>
            <a:pathLst>
              <a:path w="5311903" h="4655158">
                <a:moveTo>
                  <a:pt x="5311902" y="0"/>
                </a:moveTo>
                <a:lnTo>
                  <a:pt x="0" y="0"/>
                </a:lnTo>
                <a:lnTo>
                  <a:pt x="0" y="4655158"/>
                </a:lnTo>
                <a:lnTo>
                  <a:pt x="5311902" y="4655158"/>
                </a:lnTo>
                <a:lnTo>
                  <a:pt x="531190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74180" y="1560451"/>
            <a:ext cx="15939640" cy="7469249"/>
          </a:xfrm>
          <a:custGeom>
            <a:avLst/>
            <a:gdLst/>
            <a:ahLst/>
            <a:cxnLst/>
            <a:rect l="l" t="t" r="r" b="b"/>
            <a:pathLst>
              <a:path w="15425510" h="6620684">
                <a:moveTo>
                  <a:pt x="0" y="0"/>
                </a:moveTo>
                <a:lnTo>
                  <a:pt x="15425511" y="0"/>
                </a:lnTo>
                <a:lnTo>
                  <a:pt x="15425511" y="6620684"/>
                </a:lnTo>
                <a:lnTo>
                  <a:pt x="0" y="66206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742926" y="240507"/>
            <a:ext cx="13176216" cy="556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999">
                <a:solidFill>
                  <a:srgbClr val="FA962E"/>
                </a:solidFill>
                <a:latin typeface="Alice Bold"/>
              </a:rPr>
              <a:t>CUSINE_WISE EXPENSIVE RESTAURANT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549</Words>
  <Application>Microsoft Office PowerPoint</Application>
  <PresentationFormat>Custom</PresentationFormat>
  <Paragraphs>67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Lora</vt:lpstr>
      <vt:lpstr>Arial Bold</vt:lpstr>
      <vt:lpstr>Georgia</vt:lpstr>
      <vt:lpstr>Arial</vt:lpstr>
      <vt:lpstr>Arimo Bold</vt:lpstr>
      <vt:lpstr>Calibri</vt:lpstr>
      <vt:lpstr>Arimo</vt:lpstr>
      <vt:lpstr>Forum</vt:lpstr>
      <vt:lpstr>Alice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Swiggy data analysis ppt</dc:title>
  <cp:lastModifiedBy>Maasahebbi Ustad desktop</cp:lastModifiedBy>
  <cp:revision>5</cp:revision>
  <dcterms:created xsi:type="dcterms:W3CDTF">2006-08-16T00:00:00Z</dcterms:created>
  <dcterms:modified xsi:type="dcterms:W3CDTF">2023-09-04T07:03:08Z</dcterms:modified>
  <dc:identifier>DAFm58xmLFA</dc:identifier>
</cp:coreProperties>
</file>

<file path=docProps/thumbnail.jpeg>
</file>